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Old Standard TT"/>
      <p:regular r:id="rId22"/>
      <p:bold r:id="rId23"/>
      <p:italic r:id="rId24"/>
    </p:embeddedFont>
    <p:embeddedFont>
      <p:font typeface="Merriweather"/>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OldStandardTT-regular.fntdata"/><Relationship Id="rId21" Type="http://schemas.openxmlformats.org/officeDocument/2006/relationships/slide" Target="slides/slide16.xml"/><Relationship Id="rId24" Type="http://schemas.openxmlformats.org/officeDocument/2006/relationships/font" Target="fonts/OldStandardTT-italic.fntdata"/><Relationship Id="rId23" Type="http://schemas.openxmlformats.org/officeDocument/2006/relationships/font" Target="fonts/OldStandardT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bold.fntdata"/><Relationship Id="rId25" Type="http://schemas.openxmlformats.org/officeDocument/2006/relationships/font" Target="fonts/Merriweather-regular.fntdata"/><Relationship Id="rId28" Type="http://schemas.openxmlformats.org/officeDocument/2006/relationships/font" Target="fonts/Merriweather-boldItalic.fntdata"/><Relationship Id="rId27" Type="http://schemas.openxmlformats.org/officeDocument/2006/relationships/font" Target="fonts/Merriweather-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112631292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112631292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112631292b_1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112631292b_1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12631292b_1_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112631292b_1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112631292b_1_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112631292b_1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112631292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112631292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112631292b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112631292b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12631292b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112631292b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112631292b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112631292b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112631292b_1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112631292b_1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112631292b_1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112631292b_1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112631292b_1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112631292b_1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112631292b_1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112631292b_1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112631292b_1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112631292b_1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112631292b_1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112631292b_1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112631292b_1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112631292b_1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112631292b_1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112631292b_1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i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en.wikipedia.org/wiki/List_of_Intel_processors" TargetMode="External"/><Relationship Id="rId4" Type="http://schemas.openxmlformats.org/officeDocument/2006/relationships/image" Target="../media/image2.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58" name="Shape 58"/>
        <p:cNvGrpSpPr/>
        <p:nvPr/>
      </p:nvGrpSpPr>
      <p:grpSpPr>
        <a:xfrm>
          <a:off x="0" y="0"/>
          <a:ext cx="0" cy="0"/>
          <a:chOff x="0" y="0"/>
          <a:chExt cx="0" cy="0"/>
        </a:xfrm>
      </p:grpSpPr>
      <p:sp>
        <p:nvSpPr>
          <p:cNvPr id="59" name="Google Shape;59;p13"/>
          <p:cNvSpPr txBox="1"/>
          <p:nvPr/>
        </p:nvSpPr>
        <p:spPr>
          <a:xfrm>
            <a:off x="1395850" y="389425"/>
            <a:ext cx="5734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w" sz="2000">
                <a:latin typeface="Merriweather"/>
                <a:ea typeface="Merriweather"/>
                <a:cs typeface="Merriweather"/>
                <a:sym typeface="Merriweather"/>
              </a:rPr>
              <a:t>The power of Processors</a:t>
            </a:r>
            <a:endParaRPr b="1" sz="2200">
              <a:latin typeface="Merriweather"/>
              <a:ea typeface="Merriweather"/>
              <a:cs typeface="Merriweather"/>
              <a:sym typeface="Merriweather"/>
            </a:endParaRPr>
          </a:p>
        </p:txBody>
      </p:sp>
      <p:sp>
        <p:nvSpPr>
          <p:cNvPr id="60" name="Google Shape;60;p13"/>
          <p:cNvSpPr txBox="1"/>
          <p:nvPr/>
        </p:nvSpPr>
        <p:spPr>
          <a:xfrm>
            <a:off x="773100" y="852000"/>
            <a:ext cx="7210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w" sz="1600">
                <a:latin typeface="Merriweather"/>
                <a:ea typeface="Merriweather"/>
                <a:cs typeface="Merriweather"/>
                <a:sym typeface="Merriweather"/>
              </a:rPr>
              <a:t>Data mining and ML (Machine learning) final project</a:t>
            </a:r>
            <a:endParaRPr b="1" sz="1600">
              <a:latin typeface="Merriweather"/>
              <a:ea typeface="Merriweather"/>
              <a:cs typeface="Merriweather"/>
              <a:sym typeface="Merriweather"/>
            </a:endParaRPr>
          </a:p>
        </p:txBody>
      </p:sp>
      <p:pic>
        <p:nvPicPr>
          <p:cNvPr id="61" name="Google Shape;61;p13"/>
          <p:cNvPicPr preferRelativeResize="0"/>
          <p:nvPr/>
        </p:nvPicPr>
        <p:blipFill>
          <a:blip r:embed="rId3">
            <a:alphaModFix/>
          </a:blip>
          <a:stretch>
            <a:fillRect/>
          </a:stretch>
        </p:blipFill>
        <p:spPr>
          <a:xfrm>
            <a:off x="457550" y="1924875"/>
            <a:ext cx="4918125" cy="2766450"/>
          </a:xfrm>
          <a:prstGeom prst="rect">
            <a:avLst/>
          </a:prstGeom>
          <a:noFill/>
          <a:ln>
            <a:noFill/>
          </a:ln>
        </p:spPr>
      </p:pic>
      <p:sp>
        <p:nvSpPr>
          <p:cNvPr id="62" name="Google Shape;62;p13"/>
          <p:cNvSpPr txBox="1"/>
          <p:nvPr/>
        </p:nvSpPr>
        <p:spPr>
          <a:xfrm>
            <a:off x="6105925" y="2256200"/>
            <a:ext cx="242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iw" sz="1600">
                <a:latin typeface="Merriweather"/>
                <a:ea typeface="Merriweather"/>
                <a:cs typeface="Merriweather"/>
                <a:sym typeface="Merriweather"/>
              </a:rPr>
              <a:t>By Shaked Weis</a:t>
            </a:r>
            <a:endParaRPr b="1" sz="1600">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ML (Machine Learning) - The First model</a:t>
            </a:r>
            <a:endParaRPr b="1" sz="2000">
              <a:latin typeface="Merriweather"/>
              <a:ea typeface="Merriweather"/>
              <a:cs typeface="Merriweather"/>
              <a:sym typeface="Merriweather"/>
            </a:endParaRPr>
          </a:p>
        </p:txBody>
      </p:sp>
      <p:sp>
        <p:nvSpPr>
          <p:cNvPr id="122" name="Google Shape;122;p22"/>
          <p:cNvSpPr txBox="1"/>
          <p:nvPr/>
        </p:nvSpPr>
        <p:spPr>
          <a:xfrm>
            <a:off x="537175" y="1222075"/>
            <a:ext cx="74535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My first model is a Linear regression model, which predicts the exact amount of actions per seconds of a CPU, based on its own parameters.</a:t>
            </a:r>
            <a:endParaRPr b="1" sz="1600">
              <a:latin typeface="Merriweather"/>
              <a:ea typeface="Merriweather"/>
              <a:cs typeface="Merriweather"/>
              <a:sym typeface="Merriweather"/>
            </a:endParaRPr>
          </a:p>
        </p:txBody>
      </p:sp>
      <p:pic>
        <p:nvPicPr>
          <p:cNvPr id="123" name="Google Shape;123;p22"/>
          <p:cNvPicPr preferRelativeResize="0"/>
          <p:nvPr/>
        </p:nvPicPr>
        <p:blipFill>
          <a:blip r:embed="rId3">
            <a:alphaModFix/>
          </a:blip>
          <a:stretch>
            <a:fillRect/>
          </a:stretch>
        </p:blipFill>
        <p:spPr>
          <a:xfrm>
            <a:off x="246400" y="2309325"/>
            <a:ext cx="8839201" cy="566843"/>
          </a:xfrm>
          <a:prstGeom prst="rect">
            <a:avLst/>
          </a:prstGeom>
          <a:noFill/>
          <a:ln>
            <a:noFill/>
          </a:ln>
        </p:spPr>
      </p:pic>
      <p:pic>
        <p:nvPicPr>
          <p:cNvPr id="124" name="Google Shape;124;p22"/>
          <p:cNvPicPr preferRelativeResize="0"/>
          <p:nvPr/>
        </p:nvPicPr>
        <p:blipFill>
          <a:blip r:embed="rId4">
            <a:alphaModFix/>
          </a:blip>
          <a:stretch>
            <a:fillRect/>
          </a:stretch>
        </p:blipFill>
        <p:spPr>
          <a:xfrm>
            <a:off x="246400" y="3040018"/>
            <a:ext cx="8839201" cy="58455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ML (Machine Learning) - The First model</a:t>
            </a:r>
            <a:endParaRPr b="1" sz="2000">
              <a:latin typeface="Merriweather"/>
              <a:ea typeface="Merriweather"/>
              <a:cs typeface="Merriweather"/>
              <a:sym typeface="Merriweather"/>
            </a:endParaRPr>
          </a:p>
        </p:txBody>
      </p:sp>
      <p:sp>
        <p:nvSpPr>
          <p:cNvPr id="130" name="Google Shape;130;p23"/>
          <p:cNvSpPr txBox="1"/>
          <p:nvPr/>
        </p:nvSpPr>
        <p:spPr>
          <a:xfrm>
            <a:off x="537175" y="1222075"/>
            <a:ext cx="74535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My first model is a Linear regression model, which predicts the exact amount of actions per seconds of a CPU, based on its own parameters.</a:t>
            </a:r>
            <a:endParaRPr b="1" sz="1600">
              <a:latin typeface="Merriweather"/>
              <a:ea typeface="Merriweather"/>
              <a:cs typeface="Merriweather"/>
              <a:sym typeface="Merriweather"/>
            </a:endParaRPr>
          </a:p>
        </p:txBody>
      </p:sp>
      <p:pic>
        <p:nvPicPr>
          <p:cNvPr id="131" name="Google Shape;131;p23"/>
          <p:cNvPicPr preferRelativeResize="0"/>
          <p:nvPr/>
        </p:nvPicPr>
        <p:blipFill>
          <a:blip r:embed="rId3">
            <a:alphaModFix/>
          </a:blip>
          <a:stretch>
            <a:fillRect/>
          </a:stretch>
        </p:blipFill>
        <p:spPr>
          <a:xfrm>
            <a:off x="872623" y="2309325"/>
            <a:ext cx="7398751" cy="2273125"/>
          </a:xfrm>
          <a:prstGeom prst="rect">
            <a:avLst/>
          </a:prstGeom>
          <a:noFill/>
          <a:ln>
            <a:noFill/>
          </a:ln>
        </p:spPr>
      </p:pic>
      <p:pic>
        <p:nvPicPr>
          <p:cNvPr id="132" name="Google Shape;132;p23"/>
          <p:cNvPicPr preferRelativeResize="0"/>
          <p:nvPr/>
        </p:nvPicPr>
        <p:blipFill>
          <a:blip r:embed="rId4">
            <a:alphaModFix/>
          </a:blip>
          <a:stretch>
            <a:fillRect/>
          </a:stretch>
        </p:blipFill>
        <p:spPr>
          <a:xfrm>
            <a:off x="872625" y="4582450"/>
            <a:ext cx="7398750" cy="41642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36" name="Shape 136"/>
        <p:cNvGrpSpPr/>
        <p:nvPr/>
      </p:nvGrpSpPr>
      <p:grpSpPr>
        <a:xfrm>
          <a:off x="0" y="0"/>
          <a:ext cx="0" cy="0"/>
          <a:chOff x="0" y="0"/>
          <a:chExt cx="0" cy="0"/>
        </a:xfrm>
      </p:grpSpPr>
      <p:sp>
        <p:nvSpPr>
          <p:cNvPr id="137" name="Google Shape;137;p2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ML (Machine Learning) - The First model</a:t>
            </a:r>
            <a:endParaRPr b="1" sz="2000">
              <a:latin typeface="Merriweather"/>
              <a:ea typeface="Merriweather"/>
              <a:cs typeface="Merriweather"/>
              <a:sym typeface="Merriweather"/>
            </a:endParaRPr>
          </a:p>
        </p:txBody>
      </p:sp>
      <p:sp>
        <p:nvSpPr>
          <p:cNvPr id="138" name="Google Shape;138;p24"/>
          <p:cNvSpPr txBox="1"/>
          <p:nvPr/>
        </p:nvSpPr>
        <p:spPr>
          <a:xfrm>
            <a:off x="537175" y="1222075"/>
            <a:ext cx="7453500" cy="21549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My first model is a Linear regression model, which predicts the exact amount of actions per seconds of a CPU, based on its own parameters.</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0" lvl="0" marL="0" rtl="0" algn="ctr">
              <a:spcBef>
                <a:spcPts val="0"/>
              </a:spcBef>
              <a:spcAft>
                <a:spcPts val="0"/>
              </a:spcAft>
              <a:buNone/>
            </a:pPr>
            <a:r>
              <a:rPr b="1" lang="iw" sz="1600">
                <a:latin typeface="Merriweather"/>
                <a:ea typeface="Merriweather"/>
                <a:cs typeface="Merriweather"/>
                <a:sym typeface="Merriweather"/>
              </a:rPr>
              <a:t>We managed to increase the Model’s score almost 4 times with an r2_score of 0.855!</a:t>
            </a:r>
            <a:endParaRPr b="1" sz="1600">
              <a:latin typeface="Merriweather"/>
              <a:ea typeface="Merriweather"/>
              <a:cs typeface="Merriweather"/>
              <a:sym typeface="Merriweath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42" name="Shape 142"/>
        <p:cNvGrpSpPr/>
        <p:nvPr/>
      </p:nvGrpSpPr>
      <p:grpSpPr>
        <a:xfrm>
          <a:off x="0" y="0"/>
          <a:ext cx="0" cy="0"/>
          <a:chOff x="0" y="0"/>
          <a:chExt cx="0" cy="0"/>
        </a:xfrm>
      </p:grpSpPr>
      <p:sp>
        <p:nvSpPr>
          <p:cNvPr id="143" name="Google Shape;143;p2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ML (Machine Learning) - The Second model</a:t>
            </a:r>
            <a:endParaRPr b="1" sz="2000">
              <a:latin typeface="Merriweather"/>
              <a:ea typeface="Merriweather"/>
              <a:cs typeface="Merriweather"/>
              <a:sym typeface="Merriweather"/>
            </a:endParaRPr>
          </a:p>
        </p:txBody>
      </p:sp>
      <p:sp>
        <p:nvSpPr>
          <p:cNvPr id="144" name="Google Shape;144;p25"/>
          <p:cNvSpPr txBox="1"/>
          <p:nvPr/>
        </p:nvSpPr>
        <p:spPr>
          <a:xfrm>
            <a:off x="537175" y="1222075"/>
            <a:ext cx="7453500" cy="1416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Merriweather"/>
              <a:buChar char="◄"/>
            </a:pPr>
            <a:r>
              <a:rPr b="1" lang="iw" sz="1600">
                <a:solidFill>
                  <a:schemeClr val="dk1"/>
                </a:solidFill>
                <a:latin typeface="Merriweather"/>
                <a:ea typeface="Merriweather"/>
                <a:cs typeface="Merriweather"/>
                <a:sym typeface="Merriweather"/>
              </a:rPr>
              <a:t>Sometimes Software engineerings are interested in a minimum value of actions per second, and not the exact number.</a:t>
            </a:r>
            <a:endParaRPr b="1" sz="1600">
              <a:solidFill>
                <a:schemeClr val="dk1"/>
              </a:solidFill>
              <a:latin typeface="Merriweather"/>
              <a:ea typeface="Merriweather"/>
              <a:cs typeface="Merriweather"/>
              <a:sym typeface="Merriweather"/>
            </a:endParaRPr>
          </a:p>
          <a:p>
            <a:pPr indent="-330200" lvl="1" marL="914400" rtl="0" algn="l">
              <a:spcBef>
                <a:spcPts val="0"/>
              </a:spcBef>
              <a:spcAft>
                <a:spcPts val="0"/>
              </a:spcAft>
              <a:buClr>
                <a:schemeClr val="dk1"/>
              </a:buClr>
              <a:buSzPts val="1600"/>
              <a:buFont typeface="Merriweather"/>
              <a:buChar char="◆"/>
            </a:pPr>
            <a:r>
              <a:rPr b="1" lang="iw" sz="1600">
                <a:solidFill>
                  <a:schemeClr val="dk1"/>
                </a:solidFill>
                <a:latin typeface="Merriweather"/>
                <a:ea typeface="Merriweather"/>
                <a:cs typeface="Merriweather"/>
                <a:sym typeface="Merriweather"/>
              </a:rPr>
              <a:t>So the second model is a Logistic regression one, which predicts whether a CPU can reach and pass a minimum low threshold of actions per seconds.</a:t>
            </a:r>
            <a:endParaRPr b="1" sz="1600">
              <a:latin typeface="Merriweather"/>
              <a:ea typeface="Merriweather"/>
              <a:cs typeface="Merriweather"/>
              <a:sym typeface="Merriweather"/>
            </a:endParaRPr>
          </a:p>
        </p:txBody>
      </p:sp>
      <p:pic>
        <p:nvPicPr>
          <p:cNvPr id="145" name="Google Shape;145;p25"/>
          <p:cNvPicPr preferRelativeResize="0"/>
          <p:nvPr/>
        </p:nvPicPr>
        <p:blipFill>
          <a:blip r:embed="rId3">
            <a:alphaModFix/>
          </a:blip>
          <a:stretch>
            <a:fillRect/>
          </a:stretch>
        </p:blipFill>
        <p:spPr>
          <a:xfrm>
            <a:off x="152400" y="2801925"/>
            <a:ext cx="8839202" cy="418371"/>
          </a:xfrm>
          <a:prstGeom prst="rect">
            <a:avLst/>
          </a:prstGeom>
          <a:noFill/>
          <a:ln>
            <a:noFill/>
          </a:ln>
        </p:spPr>
      </p:pic>
      <p:pic>
        <p:nvPicPr>
          <p:cNvPr id="146" name="Google Shape;146;p25"/>
          <p:cNvPicPr preferRelativeResize="0"/>
          <p:nvPr/>
        </p:nvPicPr>
        <p:blipFill>
          <a:blip r:embed="rId4">
            <a:alphaModFix/>
          </a:blip>
          <a:stretch>
            <a:fillRect/>
          </a:stretch>
        </p:blipFill>
        <p:spPr>
          <a:xfrm>
            <a:off x="152400" y="3372696"/>
            <a:ext cx="8839199" cy="39087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ML (Machine Learning) - The Second model</a:t>
            </a:r>
            <a:endParaRPr b="1" sz="2000">
              <a:latin typeface="Merriweather"/>
              <a:ea typeface="Merriweather"/>
              <a:cs typeface="Merriweather"/>
              <a:sym typeface="Merriweather"/>
            </a:endParaRPr>
          </a:p>
        </p:txBody>
      </p:sp>
      <p:sp>
        <p:nvSpPr>
          <p:cNvPr id="152" name="Google Shape;152;p26"/>
          <p:cNvSpPr txBox="1"/>
          <p:nvPr/>
        </p:nvSpPr>
        <p:spPr>
          <a:xfrm>
            <a:off x="537175" y="1222075"/>
            <a:ext cx="7453500" cy="1416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Merriweather"/>
              <a:buChar char="◄"/>
            </a:pPr>
            <a:r>
              <a:rPr b="1" lang="iw" sz="1600">
                <a:solidFill>
                  <a:schemeClr val="dk1"/>
                </a:solidFill>
                <a:latin typeface="Merriweather"/>
                <a:ea typeface="Merriweather"/>
                <a:cs typeface="Merriweather"/>
                <a:sym typeface="Merriweather"/>
              </a:rPr>
              <a:t>Sometimes Software engineerings are interested in a minimum value of actions per second, and not the exact number.</a:t>
            </a:r>
            <a:endParaRPr b="1" sz="1600">
              <a:solidFill>
                <a:schemeClr val="dk1"/>
              </a:solidFill>
              <a:latin typeface="Merriweather"/>
              <a:ea typeface="Merriweather"/>
              <a:cs typeface="Merriweather"/>
              <a:sym typeface="Merriweather"/>
            </a:endParaRPr>
          </a:p>
          <a:p>
            <a:pPr indent="-330200" lvl="1" marL="914400" rtl="0" algn="l">
              <a:spcBef>
                <a:spcPts val="0"/>
              </a:spcBef>
              <a:spcAft>
                <a:spcPts val="0"/>
              </a:spcAft>
              <a:buClr>
                <a:schemeClr val="dk1"/>
              </a:buClr>
              <a:buSzPts val="1600"/>
              <a:buFont typeface="Merriweather"/>
              <a:buChar char="◆"/>
            </a:pPr>
            <a:r>
              <a:rPr b="1" lang="iw" sz="1600">
                <a:solidFill>
                  <a:schemeClr val="dk1"/>
                </a:solidFill>
                <a:latin typeface="Merriweather"/>
                <a:ea typeface="Merriweather"/>
                <a:cs typeface="Merriweather"/>
                <a:sym typeface="Merriweather"/>
              </a:rPr>
              <a:t>So the second model is a Logistic regression one, which predicts whether a CPU can reach and pass a minimum low threshold of actions per seconds.</a:t>
            </a:r>
            <a:endParaRPr b="1" sz="1600">
              <a:latin typeface="Merriweather"/>
              <a:ea typeface="Merriweather"/>
              <a:cs typeface="Merriweather"/>
              <a:sym typeface="Merriweather"/>
            </a:endParaRPr>
          </a:p>
        </p:txBody>
      </p:sp>
      <p:pic>
        <p:nvPicPr>
          <p:cNvPr id="153" name="Google Shape;153;p26"/>
          <p:cNvPicPr preferRelativeResize="0"/>
          <p:nvPr/>
        </p:nvPicPr>
        <p:blipFill>
          <a:blip r:embed="rId3">
            <a:alphaModFix/>
          </a:blip>
          <a:stretch>
            <a:fillRect/>
          </a:stretch>
        </p:blipFill>
        <p:spPr>
          <a:xfrm>
            <a:off x="152400" y="2801925"/>
            <a:ext cx="8839202" cy="418371"/>
          </a:xfrm>
          <a:prstGeom prst="rect">
            <a:avLst/>
          </a:prstGeom>
          <a:noFill/>
          <a:ln>
            <a:noFill/>
          </a:ln>
        </p:spPr>
      </p:pic>
      <p:pic>
        <p:nvPicPr>
          <p:cNvPr id="154" name="Google Shape;154;p26"/>
          <p:cNvPicPr preferRelativeResize="0"/>
          <p:nvPr/>
        </p:nvPicPr>
        <p:blipFill>
          <a:blip r:embed="rId4">
            <a:alphaModFix/>
          </a:blip>
          <a:stretch>
            <a:fillRect/>
          </a:stretch>
        </p:blipFill>
        <p:spPr>
          <a:xfrm>
            <a:off x="152400" y="3372696"/>
            <a:ext cx="8839199" cy="390879"/>
          </a:xfrm>
          <a:prstGeom prst="rect">
            <a:avLst/>
          </a:prstGeom>
          <a:noFill/>
          <a:ln>
            <a:noFill/>
          </a:ln>
        </p:spPr>
      </p:pic>
      <p:pic>
        <p:nvPicPr>
          <p:cNvPr id="155" name="Google Shape;155;p26"/>
          <p:cNvPicPr preferRelativeResize="0"/>
          <p:nvPr/>
        </p:nvPicPr>
        <p:blipFill>
          <a:blip r:embed="rId5">
            <a:alphaModFix/>
          </a:blip>
          <a:stretch>
            <a:fillRect/>
          </a:stretch>
        </p:blipFill>
        <p:spPr>
          <a:xfrm>
            <a:off x="0" y="2571746"/>
            <a:ext cx="9144000" cy="228370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59" name="Shape 159"/>
        <p:cNvGrpSpPr/>
        <p:nvPr/>
      </p:nvGrpSpPr>
      <p:grpSpPr>
        <a:xfrm>
          <a:off x="0" y="0"/>
          <a:ext cx="0" cy="0"/>
          <a:chOff x="0" y="0"/>
          <a:chExt cx="0" cy="0"/>
        </a:xfrm>
      </p:grpSpPr>
      <p:sp>
        <p:nvSpPr>
          <p:cNvPr id="160" name="Google Shape;160;p27"/>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ML (Machine Learning) - The Second model</a:t>
            </a:r>
            <a:endParaRPr b="1" sz="2000">
              <a:latin typeface="Merriweather"/>
              <a:ea typeface="Merriweather"/>
              <a:cs typeface="Merriweather"/>
              <a:sym typeface="Merriweather"/>
            </a:endParaRPr>
          </a:p>
        </p:txBody>
      </p:sp>
      <p:sp>
        <p:nvSpPr>
          <p:cNvPr id="161" name="Google Shape;161;p27"/>
          <p:cNvSpPr txBox="1"/>
          <p:nvPr/>
        </p:nvSpPr>
        <p:spPr>
          <a:xfrm>
            <a:off x="537175" y="1222075"/>
            <a:ext cx="74535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Merriweather"/>
              <a:buChar char="◄"/>
            </a:pPr>
            <a:r>
              <a:rPr b="1" lang="iw" sz="1600">
                <a:solidFill>
                  <a:schemeClr val="dk1"/>
                </a:solidFill>
                <a:latin typeface="Merriweather"/>
                <a:ea typeface="Merriweather"/>
                <a:cs typeface="Merriweather"/>
                <a:sym typeface="Merriweather"/>
              </a:rPr>
              <a:t>We can see that when we increase the low threshold for the model, The model’s Scores will </a:t>
            </a:r>
            <a:r>
              <a:rPr b="1" lang="iw" sz="1600">
                <a:solidFill>
                  <a:schemeClr val="dk1"/>
                </a:solidFill>
                <a:latin typeface="Merriweather"/>
                <a:ea typeface="Merriweather"/>
                <a:cs typeface="Merriweather"/>
                <a:sym typeface="Merriweather"/>
              </a:rPr>
              <a:t>naturally</a:t>
            </a:r>
            <a:r>
              <a:rPr b="1" lang="iw" sz="1600">
                <a:solidFill>
                  <a:schemeClr val="dk1"/>
                </a:solidFill>
                <a:latin typeface="Merriweather"/>
                <a:ea typeface="Merriweather"/>
                <a:cs typeface="Merriweather"/>
                <a:sym typeface="Merriweather"/>
              </a:rPr>
              <a:t> decrease, as we have less records fitting the condition</a:t>
            </a:r>
            <a:endParaRPr b="1" sz="1600">
              <a:latin typeface="Merriweather"/>
              <a:ea typeface="Merriweather"/>
              <a:cs typeface="Merriweather"/>
              <a:sym typeface="Merriweather"/>
            </a:endParaRPr>
          </a:p>
        </p:txBody>
      </p:sp>
      <p:pic>
        <p:nvPicPr>
          <p:cNvPr id="162" name="Google Shape;162;p27"/>
          <p:cNvPicPr preferRelativeResize="0"/>
          <p:nvPr/>
        </p:nvPicPr>
        <p:blipFill>
          <a:blip r:embed="rId3">
            <a:alphaModFix/>
          </a:blip>
          <a:stretch>
            <a:fillRect/>
          </a:stretch>
        </p:blipFill>
        <p:spPr>
          <a:xfrm>
            <a:off x="152400" y="2801925"/>
            <a:ext cx="8839202" cy="418371"/>
          </a:xfrm>
          <a:prstGeom prst="rect">
            <a:avLst/>
          </a:prstGeom>
          <a:noFill/>
          <a:ln>
            <a:noFill/>
          </a:ln>
        </p:spPr>
      </p:pic>
      <p:pic>
        <p:nvPicPr>
          <p:cNvPr id="163" name="Google Shape;163;p27"/>
          <p:cNvPicPr preferRelativeResize="0"/>
          <p:nvPr/>
        </p:nvPicPr>
        <p:blipFill>
          <a:blip r:embed="rId4">
            <a:alphaModFix/>
          </a:blip>
          <a:stretch>
            <a:fillRect/>
          </a:stretch>
        </p:blipFill>
        <p:spPr>
          <a:xfrm>
            <a:off x="152400" y="3372696"/>
            <a:ext cx="8839199" cy="390879"/>
          </a:xfrm>
          <a:prstGeom prst="rect">
            <a:avLst/>
          </a:prstGeom>
          <a:noFill/>
          <a:ln>
            <a:noFill/>
          </a:ln>
        </p:spPr>
      </p:pic>
      <p:pic>
        <p:nvPicPr>
          <p:cNvPr id="164" name="Google Shape;164;p27"/>
          <p:cNvPicPr preferRelativeResize="0"/>
          <p:nvPr/>
        </p:nvPicPr>
        <p:blipFill>
          <a:blip r:embed="rId5">
            <a:alphaModFix/>
          </a:blip>
          <a:stretch>
            <a:fillRect/>
          </a:stretch>
        </p:blipFill>
        <p:spPr>
          <a:xfrm>
            <a:off x="0" y="2571746"/>
            <a:ext cx="9144000" cy="228370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68" name="Shape 168"/>
        <p:cNvGrpSpPr/>
        <p:nvPr/>
      </p:nvGrpSpPr>
      <p:grpSpPr>
        <a:xfrm>
          <a:off x="0" y="0"/>
          <a:ext cx="0" cy="0"/>
          <a:chOff x="0" y="0"/>
          <a:chExt cx="0" cy="0"/>
        </a:xfrm>
      </p:grpSpPr>
      <p:sp>
        <p:nvSpPr>
          <p:cNvPr id="169" name="Google Shape;169;p28"/>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Summary</a:t>
            </a:r>
            <a:endParaRPr b="1" sz="2000">
              <a:latin typeface="Merriweather"/>
              <a:ea typeface="Merriweather"/>
              <a:cs typeface="Merriweather"/>
              <a:sym typeface="Merriweather"/>
            </a:endParaRPr>
          </a:p>
        </p:txBody>
      </p:sp>
      <p:sp>
        <p:nvSpPr>
          <p:cNvPr id="170" name="Google Shape;170;p28"/>
          <p:cNvSpPr txBox="1"/>
          <p:nvPr/>
        </p:nvSpPr>
        <p:spPr>
          <a:xfrm>
            <a:off x="537175" y="1222075"/>
            <a:ext cx="7453500" cy="21549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Merriweather"/>
              <a:buChar char="◄"/>
            </a:pPr>
            <a:r>
              <a:rPr b="1" lang="iw" sz="1600">
                <a:solidFill>
                  <a:schemeClr val="dk1"/>
                </a:solidFill>
                <a:latin typeface="Merriweather"/>
                <a:ea typeface="Merriweather"/>
                <a:cs typeface="Merriweather"/>
                <a:sym typeface="Merriweather"/>
              </a:rPr>
              <a:t>With the models we fitted, we can predict the exact </a:t>
            </a:r>
            <a:r>
              <a:rPr b="1" lang="iw" sz="1600">
                <a:solidFill>
                  <a:schemeClr val="dk1"/>
                </a:solidFill>
                <a:latin typeface="Merriweather"/>
                <a:ea typeface="Merriweather"/>
                <a:cs typeface="Merriweather"/>
                <a:sym typeface="Merriweather"/>
              </a:rPr>
              <a:t>amount</a:t>
            </a:r>
            <a:r>
              <a:rPr b="1" lang="iw" sz="1600">
                <a:solidFill>
                  <a:schemeClr val="dk1"/>
                </a:solidFill>
                <a:latin typeface="Merriweather"/>
                <a:ea typeface="Merriweather"/>
                <a:cs typeface="Merriweather"/>
                <a:sym typeface="Merriweather"/>
              </a:rPr>
              <a:t> of actions per seconds, with an high </a:t>
            </a:r>
            <a:r>
              <a:rPr b="1" lang="iw" sz="1600">
                <a:solidFill>
                  <a:schemeClr val="dk1"/>
                </a:solidFill>
                <a:latin typeface="Merriweather"/>
                <a:ea typeface="Merriweather"/>
                <a:cs typeface="Merriweather"/>
                <a:sym typeface="Merriweather"/>
              </a:rPr>
              <a:t>precision</a:t>
            </a:r>
            <a:r>
              <a:rPr b="1" lang="iw" sz="1600">
                <a:solidFill>
                  <a:schemeClr val="dk1"/>
                </a:solidFill>
                <a:latin typeface="Merriweather"/>
                <a:ea typeface="Merriweather"/>
                <a:cs typeface="Merriweather"/>
                <a:sym typeface="Merriweather"/>
              </a:rPr>
              <a:t> score!</a:t>
            </a:r>
            <a:endParaRPr b="1" sz="1600">
              <a:solidFill>
                <a:schemeClr val="dk1"/>
              </a:solidFill>
              <a:latin typeface="Merriweather"/>
              <a:ea typeface="Merriweather"/>
              <a:cs typeface="Merriweather"/>
              <a:sym typeface="Merriweather"/>
            </a:endParaRPr>
          </a:p>
          <a:p>
            <a:pPr indent="0" lvl="0" marL="457200" rtl="0" algn="l">
              <a:spcBef>
                <a:spcPts val="0"/>
              </a:spcBef>
              <a:spcAft>
                <a:spcPts val="0"/>
              </a:spcAft>
              <a:buNone/>
            </a:pPr>
            <a:r>
              <a:t/>
            </a:r>
            <a:endParaRPr b="1" sz="1600">
              <a:solidFill>
                <a:schemeClr val="dk1"/>
              </a:solidFill>
              <a:latin typeface="Merriweather"/>
              <a:ea typeface="Merriweather"/>
              <a:cs typeface="Merriweather"/>
              <a:sym typeface="Merriweather"/>
            </a:endParaRPr>
          </a:p>
          <a:p>
            <a:pPr indent="0" lvl="0" marL="457200" rtl="0" algn="l">
              <a:spcBef>
                <a:spcPts val="0"/>
              </a:spcBef>
              <a:spcAft>
                <a:spcPts val="0"/>
              </a:spcAft>
              <a:buNone/>
            </a:pPr>
            <a:r>
              <a:rPr b="1" lang="iw" sz="1600">
                <a:solidFill>
                  <a:schemeClr val="dk1"/>
                </a:solidFill>
                <a:latin typeface="Merriweather"/>
                <a:ea typeface="Merriweather"/>
                <a:cs typeface="Merriweather"/>
                <a:sym typeface="Merriweather"/>
              </a:rPr>
              <a:t>We can see that the amount of actions per seconds parameter is strongly connected with the TDP parameter - the amount of “heat” the CPU produce. This parameter is correlated with the CPU’s power usage, so we can say that as far as the CPU’s power usage is high, its </a:t>
            </a:r>
            <a:r>
              <a:rPr b="1" lang="iw" sz="1600">
                <a:solidFill>
                  <a:schemeClr val="dk1"/>
                </a:solidFill>
                <a:latin typeface="Merriweather"/>
                <a:ea typeface="Merriweather"/>
                <a:cs typeface="Merriweather"/>
                <a:sym typeface="Merriweather"/>
              </a:rPr>
              <a:t>performance</a:t>
            </a:r>
            <a:r>
              <a:rPr b="1" lang="iw" sz="1600">
                <a:solidFill>
                  <a:schemeClr val="dk1"/>
                </a:solidFill>
                <a:latin typeface="Merriweather"/>
                <a:ea typeface="Merriweather"/>
                <a:cs typeface="Merriweather"/>
                <a:sym typeface="Merriweather"/>
              </a:rPr>
              <a:t> will gain!</a:t>
            </a:r>
            <a:endParaRPr b="1" sz="1600">
              <a:solidFill>
                <a:schemeClr val="dk1"/>
              </a:solidFill>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66" name="Shape 66"/>
        <p:cNvGrpSpPr/>
        <p:nvPr/>
      </p:nvGrpSpPr>
      <p:grpSpPr>
        <a:xfrm>
          <a:off x="0" y="0"/>
          <a:ext cx="0" cy="0"/>
          <a:chOff x="0" y="0"/>
          <a:chExt cx="0" cy="0"/>
        </a:xfrm>
      </p:grpSpPr>
      <p:sp>
        <p:nvSpPr>
          <p:cNvPr id="67" name="Google Shape;67;p14"/>
          <p:cNvSpPr txBox="1"/>
          <p:nvPr/>
        </p:nvSpPr>
        <p:spPr>
          <a:xfrm>
            <a:off x="1656650" y="504875"/>
            <a:ext cx="5238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w" sz="2000">
                <a:latin typeface="Merriweather"/>
                <a:ea typeface="Merriweather"/>
                <a:cs typeface="Merriweather"/>
                <a:sym typeface="Merriweather"/>
              </a:rPr>
              <a:t>My research question</a:t>
            </a:r>
            <a:endParaRPr b="1" sz="2000">
              <a:latin typeface="Merriweather"/>
              <a:ea typeface="Merriweather"/>
              <a:cs typeface="Merriweather"/>
              <a:sym typeface="Merriweather"/>
            </a:endParaRPr>
          </a:p>
        </p:txBody>
      </p:sp>
      <p:sp>
        <p:nvSpPr>
          <p:cNvPr id="68" name="Google Shape;68;p14"/>
          <p:cNvSpPr txBox="1"/>
          <p:nvPr/>
        </p:nvSpPr>
        <p:spPr>
          <a:xfrm>
            <a:off x="441775" y="1009775"/>
            <a:ext cx="8125500" cy="26475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Is it possible to predict the amount of actions per seconds of a CPU by its parameters?</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0" lvl="0" marL="0" rtl="0" algn="l">
              <a:spcBef>
                <a:spcPts val="0"/>
              </a:spcBef>
              <a:spcAft>
                <a:spcPts val="0"/>
              </a:spcAft>
              <a:buNone/>
            </a:pPr>
            <a:r>
              <a:rPr b="1" lang="iw" sz="1600">
                <a:latin typeface="Merriweather"/>
                <a:ea typeface="Merriweather"/>
                <a:cs typeface="Merriweather"/>
                <a:sym typeface="Merriweather"/>
              </a:rPr>
              <a:t>In the research we will try to predict:</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the exact amount of actions per seconds with Linear regression</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whether a random CPU can pass a low threshold of that amount of actions per second parameter, with Logistic regression</a:t>
            </a:r>
            <a:endParaRPr b="1" sz="1600">
              <a:latin typeface="Merriweather"/>
              <a:ea typeface="Merriweather"/>
              <a:cs typeface="Merriweather"/>
              <a:sym typeface="Merriweath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72" name="Shape 72"/>
        <p:cNvGrpSpPr/>
        <p:nvPr/>
      </p:nvGrpSpPr>
      <p:grpSpPr>
        <a:xfrm>
          <a:off x="0" y="0"/>
          <a:ext cx="0" cy="0"/>
          <a:chOff x="0" y="0"/>
          <a:chExt cx="0" cy="0"/>
        </a:xfrm>
      </p:grpSpPr>
      <p:sp>
        <p:nvSpPr>
          <p:cNvPr id="73" name="Google Shape;73;p15"/>
          <p:cNvSpPr txBox="1"/>
          <p:nvPr/>
        </p:nvSpPr>
        <p:spPr>
          <a:xfrm>
            <a:off x="741550" y="220900"/>
            <a:ext cx="7273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w" sz="2000">
                <a:latin typeface="Merriweather"/>
                <a:ea typeface="Merriweather"/>
                <a:cs typeface="Merriweather"/>
                <a:sym typeface="Merriweather"/>
              </a:rPr>
              <a:t>My resources</a:t>
            </a:r>
            <a:endParaRPr b="1" sz="2000">
              <a:latin typeface="Merriweather"/>
              <a:ea typeface="Merriweather"/>
              <a:cs typeface="Merriweather"/>
              <a:sym typeface="Merriweather"/>
            </a:endParaRPr>
          </a:p>
        </p:txBody>
      </p:sp>
      <p:sp>
        <p:nvSpPr>
          <p:cNvPr id="74" name="Google Shape;74;p15"/>
          <p:cNvSpPr txBox="1"/>
          <p:nvPr/>
        </p:nvSpPr>
        <p:spPr>
          <a:xfrm>
            <a:off x="110450" y="1041325"/>
            <a:ext cx="8851200" cy="431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Merriweather"/>
              <a:buChar char="◄"/>
            </a:pPr>
            <a:r>
              <a:rPr b="1" lang="iw" sz="1600" u="sng">
                <a:solidFill>
                  <a:schemeClr val="hlink"/>
                </a:solidFill>
                <a:latin typeface="Merriweather"/>
                <a:ea typeface="Merriweather"/>
                <a:cs typeface="Merriweather"/>
                <a:sym typeface="Merriweather"/>
                <a:hlinkClick r:id="rId3"/>
              </a:rPr>
              <a:t>Wikipedia</a:t>
            </a:r>
            <a:endParaRPr b="1" sz="1600">
              <a:latin typeface="Merriweather"/>
              <a:ea typeface="Merriweather"/>
              <a:cs typeface="Merriweather"/>
              <a:sym typeface="Merriweather"/>
            </a:endParaRPr>
          </a:p>
        </p:txBody>
      </p:sp>
      <p:pic>
        <p:nvPicPr>
          <p:cNvPr id="75" name="Google Shape;75;p15"/>
          <p:cNvPicPr preferRelativeResize="0"/>
          <p:nvPr/>
        </p:nvPicPr>
        <p:blipFill>
          <a:blip r:embed="rId4">
            <a:alphaModFix/>
          </a:blip>
          <a:stretch>
            <a:fillRect/>
          </a:stretch>
        </p:blipFill>
        <p:spPr>
          <a:xfrm>
            <a:off x="5190825" y="877412"/>
            <a:ext cx="3471074" cy="1953300"/>
          </a:xfrm>
          <a:prstGeom prst="rect">
            <a:avLst/>
          </a:prstGeom>
          <a:noFill/>
          <a:ln>
            <a:noFill/>
          </a:ln>
        </p:spPr>
      </p:pic>
      <p:pic>
        <p:nvPicPr>
          <p:cNvPr id="76" name="Google Shape;76;p15"/>
          <p:cNvPicPr preferRelativeResize="0"/>
          <p:nvPr/>
        </p:nvPicPr>
        <p:blipFill>
          <a:blip r:embed="rId5">
            <a:alphaModFix/>
          </a:blip>
          <a:stretch>
            <a:fillRect/>
          </a:stretch>
        </p:blipFill>
        <p:spPr>
          <a:xfrm>
            <a:off x="5190825" y="2994625"/>
            <a:ext cx="3471076" cy="195249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80" name="Shape 80"/>
        <p:cNvGrpSpPr/>
        <p:nvPr/>
      </p:nvGrpSpPr>
      <p:grpSpPr>
        <a:xfrm>
          <a:off x="0" y="0"/>
          <a:ext cx="0" cy="0"/>
          <a:chOff x="0" y="0"/>
          <a:chExt cx="0" cy="0"/>
        </a:xfrm>
      </p:grpSpPr>
      <p:sp>
        <p:nvSpPr>
          <p:cNvPr id="81" name="Google Shape;81;p1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iw" sz="2000">
                <a:latin typeface="Merriweather"/>
                <a:ea typeface="Merriweather"/>
                <a:cs typeface="Merriweather"/>
                <a:sym typeface="Merriweather"/>
              </a:rPr>
              <a:t>Crawling in Wikipedia</a:t>
            </a:r>
            <a:endParaRPr b="1" sz="2000">
              <a:latin typeface="Merriweather"/>
              <a:ea typeface="Merriweather"/>
              <a:cs typeface="Merriweather"/>
              <a:sym typeface="Merriweather"/>
            </a:endParaRPr>
          </a:p>
        </p:txBody>
      </p:sp>
      <p:sp>
        <p:nvSpPr>
          <p:cNvPr id="82" name="Google Shape;82;p1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iw" sz="1600">
                <a:latin typeface="Merriweather"/>
                <a:ea typeface="Merriweather"/>
                <a:cs typeface="Merriweather"/>
                <a:sym typeface="Merriweather"/>
              </a:rPr>
              <a:t>I used a built-in function from the Pandas Python library, which detects all of the tables in a webpage and save it into a list of DataFrames.</a:t>
            </a:r>
            <a:endParaRPr b="1" sz="1600">
              <a:latin typeface="Merriweather"/>
              <a:ea typeface="Merriweather"/>
              <a:cs typeface="Merriweather"/>
              <a:sym typeface="Merriweather"/>
            </a:endParaRPr>
          </a:p>
        </p:txBody>
      </p:sp>
      <p:pic>
        <p:nvPicPr>
          <p:cNvPr id="83" name="Google Shape;83;p16"/>
          <p:cNvPicPr preferRelativeResize="0"/>
          <p:nvPr/>
        </p:nvPicPr>
        <p:blipFill>
          <a:blip r:embed="rId3">
            <a:alphaModFix/>
          </a:blip>
          <a:stretch>
            <a:fillRect/>
          </a:stretch>
        </p:blipFill>
        <p:spPr>
          <a:xfrm>
            <a:off x="2288988" y="2372950"/>
            <a:ext cx="4566025" cy="2050450"/>
          </a:xfrm>
          <a:prstGeom prst="rect">
            <a:avLst/>
          </a:prstGeom>
          <a:noFill/>
          <a:ln>
            <a:noFill/>
          </a:ln>
          <a:effectLst>
            <a:reflection blurRad="0" dir="5400000" dist="38100" endA="0" endPos="30000" fadeDir="5400012" kx="0" rotWithShape="0" algn="bl" stPos="0" sy="-100000" ky="0"/>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Data Cleaning</a:t>
            </a:r>
            <a:endParaRPr b="1" sz="2000">
              <a:latin typeface="Merriweather"/>
              <a:ea typeface="Merriweather"/>
              <a:cs typeface="Merriweather"/>
              <a:sym typeface="Merriweather"/>
            </a:endParaRPr>
          </a:p>
        </p:txBody>
      </p:sp>
      <p:sp>
        <p:nvSpPr>
          <p:cNvPr id="89" name="Google Shape;89;p1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Merging all of the Dataframe lists into one main dataframe with pd.append</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Duplicates removal</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filling missing values with Average/Median values</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Outliers handling</a:t>
            </a:r>
            <a:endParaRPr b="1" sz="1600">
              <a:latin typeface="Merriweather"/>
              <a:ea typeface="Merriweather"/>
              <a:cs typeface="Merriweather"/>
              <a:sym typeface="Merriweath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Data Cleaning - Merging lists of DF’s</a:t>
            </a:r>
            <a:endParaRPr b="1" sz="2000">
              <a:latin typeface="Merriweather"/>
              <a:ea typeface="Merriweather"/>
              <a:cs typeface="Merriweather"/>
              <a:sym typeface="Merriweather"/>
            </a:endParaRPr>
          </a:p>
        </p:txBody>
      </p:sp>
      <p:pic>
        <p:nvPicPr>
          <p:cNvPr id="95" name="Google Shape;95;p18"/>
          <p:cNvPicPr preferRelativeResize="0"/>
          <p:nvPr/>
        </p:nvPicPr>
        <p:blipFill rotWithShape="1">
          <a:blip r:embed="rId3">
            <a:alphaModFix/>
          </a:blip>
          <a:srcRect b="0" l="0" r="50799" t="0"/>
          <a:stretch/>
        </p:blipFill>
        <p:spPr>
          <a:xfrm>
            <a:off x="2014487" y="2571750"/>
            <a:ext cx="4498874" cy="746650"/>
          </a:xfrm>
          <a:prstGeom prst="rect">
            <a:avLst/>
          </a:prstGeom>
          <a:noFill/>
          <a:ln>
            <a:noFill/>
          </a:ln>
        </p:spPr>
      </p:pic>
      <p:sp>
        <p:nvSpPr>
          <p:cNvPr id="96" name="Google Shape;96;p18"/>
          <p:cNvSpPr txBox="1"/>
          <p:nvPr/>
        </p:nvSpPr>
        <p:spPr>
          <a:xfrm>
            <a:off x="537175" y="1222075"/>
            <a:ext cx="74535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Every wikipedia webpage crawl returns a list of all of the tables found in that page.</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so we get list of tables lists!</a:t>
            </a:r>
            <a:endParaRPr b="1" sz="1600">
              <a:latin typeface="Merriweather"/>
              <a:ea typeface="Merriweather"/>
              <a:cs typeface="Merriweather"/>
              <a:sym typeface="Merriweath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Data Cleaning - Dealing with duplicates</a:t>
            </a:r>
            <a:endParaRPr b="1" sz="2000">
              <a:latin typeface="Merriweather"/>
              <a:ea typeface="Merriweather"/>
              <a:cs typeface="Merriweather"/>
              <a:sym typeface="Merriweather"/>
            </a:endParaRPr>
          </a:p>
        </p:txBody>
      </p:sp>
      <p:sp>
        <p:nvSpPr>
          <p:cNvPr id="102" name="Google Shape;102;p19"/>
          <p:cNvSpPr txBox="1"/>
          <p:nvPr/>
        </p:nvSpPr>
        <p:spPr>
          <a:xfrm>
            <a:off x="537175" y="1222075"/>
            <a:ext cx="7453500" cy="26475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Every wikipedia webpage crawl returns a list of all of the tables found in that page.</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so we get list of tables lists</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We expect for duplicates as we might crawl the same CPU model twice, because there are some pages that covers the same CPU models.</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We started with 500K, and we finished with around 60K.</a:t>
            </a:r>
            <a:endParaRPr b="1" sz="1600">
              <a:latin typeface="Merriweather"/>
              <a:ea typeface="Merriweather"/>
              <a:cs typeface="Merriweather"/>
              <a:sym typeface="Merriweath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Data Cleaning - Dealing with Outliars</a:t>
            </a:r>
            <a:endParaRPr b="1" sz="2000">
              <a:latin typeface="Merriweather"/>
              <a:ea typeface="Merriweather"/>
              <a:cs typeface="Merriweather"/>
              <a:sym typeface="Merriweather"/>
            </a:endParaRPr>
          </a:p>
        </p:txBody>
      </p:sp>
      <p:sp>
        <p:nvSpPr>
          <p:cNvPr id="108" name="Google Shape;108;p20"/>
          <p:cNvSpPr txBox="1"/>
          <p:nvPr/>
        </p:nvSpPr>
        <p:spPr>
          <a:xfrm>
            <a:off x="537175" y="1222075"/>
            <a:ext cx="7453500" cy="1416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The outliars found are shown in graphs in the EDA section.</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Because</a:t>
            </a:r>
            <a:r>
              <a:rPr b="1" lang="iw" sz="1600">
                <a:latin typeface="Merriweather"/>
                <a:ea typeface="Merriweather"/>
                <a:cs typeface="Merriweather"/>
                <a:sym typeface="Merriweather"/>
              </a:rPr>
              <a:t> there are a lot of important information of records that filled with missing value defaults, I decided to keep those values, and locate them in the graphs, in order to improve the Models.</a:t>
            </a:r>
            <a:endParaRPr b="1" sz="1600">
              <a:latin typeface="Merriweather"/>
              <a:ea typeface="Merriweather"/>
              <a:cs typeface="Merriweather"/>
              <a:sym typeface="Merriweather"/>
            </a:endParaRPr>
          </a:p>
          <a:p>
            <a:pPr indent="0" lvl="0" marL="457200" rtl="0" algn="l">
              <a:spcBef>
                <a:spcPts val="0"/>
              </a:spcBef>
              <a:spcAft>
                <a:spcPts val="0"/>
              </a:spcAft>
              <a:buNone/>
            </a:pPr>
            <a:r>
              <a:t/>
            </a:r>
            <a:endParaRPr b="1" sz="1600">
              <a:latin typeface="Merriweather"/>
              <a:ea typeface="Merriweather"/>
              <a:cs typeface="Merriweather"/>
              <a:sym typeface="Merriweather"/>
            </a:endParaRPr>
          </a:p>
        </p:txBody>
      </p:sp>
      <p:pic>
        <p:nvPicPr>
          <p:cNvPr id="109" name="Google Shape;109;p20"/>
          <p:cNvPicPr preferRelativeResize="0"/>
          <p:nvPr/>
        </p:nvPicPr>
        <p:blipFill>
          <a:blip r:embed="rId3">
            <a:alphaModFix/>
          </a:blip>
          <a:stretch>
            <a:fillRect/>
          </a:stretch>
        </p:blipFill>
        <p:spPr>
          <a:xfrm>
            <a:off x="434400" y="2712750"/>
            <a:ext cx="3033050" cy="2063475"/>
          </a:xfrm>
          <a:prstGeom prst="rect">
            <a:avLst/>
          </a:prstGeom>
          <a:noFill/>
          <a:ln>
            <a:noFill/>
          </a:ln>
        </p:spPr>
      </p:pic>
      <p:pic>
        <p:nvPicPr>
          <p:cNvPr id="110" name="Google Shape;110;p20"/>
          <p:cNvPicPr preferRelativeResize="0"/>
          <p:nvPr/>
        </p:nvPicPr>
        <p:blipFill>
          <a:blip r:embed="rId4">
            <a:alphaModFix/>
          </a:blip>
          <a:stretch>
            <a:fillRect/>
          </a:stretch>
        </p:blipFill>
        <p:spPr>
          <a:xfrm>
            <a:off x="5244850" y="2712750"/>
            <a:ext cx="3007505" cy="2063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C78D8"/>
        </a:solidFill>
      </p:bgPr>
    </p:bg>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iw" sz="2000">
                <a:latin typeface="Merriweather"/>
                <a:ea typeface="Merriweather"/>
                <a:cs typeface="Merriweather"/>
                <a:sym typeface="Merriweather"/>
              </a:rPr>
              <a:t>ML (Machine Learning)</a:t>
            </a:r>
            <a:endParaRPr b="1" sz="2000">
              <a:latin typeface="Merriweather"/>
              <a:ea typeface="Merriweather"/>
              <a:cs typeface="Merriweather"/>
              <a:sym typeface="Merriweather"/>
            </a:endParaRPr>
          </a:p>
        </p:txBody>
      </p:sp>
      <p:sp>
        <p:nvSpPr>
          <p:cNvPr id="116" name="Google Shape;116;p21"/>
          <p:cNvSpPr txBox="1"/>
          <p:nvPr/>
        </p:nvSpPr>
        <p:spPr>
          <a:xfrm>
            <a:off x="537175" y="1222075"/>
            <a:ext cx="7453500" cy="2401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My first model is a Linear regression model, which predicts the exact amount of actions per seconds of a CPU, based on its own parameters.</a:t>
            </a:r>
            <a:endParaRPr b="1" sz="1600">
              <a:latin typeface="Merriweather"/>
              <a:ea typeface="Merriweather"/>
              <a:cs typeface="Merriweather"/>
              <a:sym typeface="Merriweather"/>
            </a:endParaRPr>
          </a:p>
          <a:p>
            <a:pPr indent="0" lvl="0" marL="0" rtl="0" algn="l">
              <a:spcBef>
                <a:spcPts val="0"/>
              </a:spcBef>
              <a:spcAft>
                <a:spcPts val="0"/>
              </a:spcAft>
              <a:buNone/>
            </a:pPr>
            <a:r>
              <a:t/>
            </a:r>
            <a:endParaRPr b="1" sz="1600">
              <a:latin typeface="Merriweather"/>
              <a:ea typeface="Merriweather"/>
              <a:cs typeface="Merriweather"/>
              <a:sym typeface="Merriweather"/>
            </a:endParaRPr>
          </a:p>
          <a:p>
            <a:pPr indent="-330200" lvl="0" marL="457200" rtl="0" algn="l">
              <a:spcBef>
                <a:spcPts val="0"/>
              </a:spcBef>
              <a:spcAft>
                <a:spcPts val="0"/>
              </a:spcAft>
              <a:buSzPts val="1600"/>
              <a:buFont typeface="Merriweather"/>
              <a:buChar char="◄"/>
            </a:pPr>
            <a:r>
              <a:rPr b="1" lang="iw" sz="1600">
                <a:latin typeface="Merriweather"/>
                <a:ea typeface="Merriweather"/>
                <a:cs typeface="Merriweather"/>
                <a:sym typeface="Merriweather"/>
              </a:rPr>
              <a:t>Sometimes Software </a:t>
            </a:r>
            <a:r>
              <a:rPr b="1" lang="iw" sz="1600">
                <a:latin typeface="Merriweather"/>
                <a:ea typeface="Merriweather"/>
                <a:cs typeface="Merriweather"/>
                <a:sym typeface="Merriweather"/>
              </a:rPr>
              <a:t>engineerings</a:t>
            </a:r>
            <a:r>
              <a:rPr b="1" lang="iw" sz="1600">
                <a:latin typeface="Merriweather"/>
                <a:ea typeface="Merriweather"/>
                <a:cs typeface="Merriweather"/>
                <a:sym typeface="Merriweather"/>
              </a:rPr>
              <a:t> are </a:t>
            </a:r>
            <a:r>
              <a:rPr b="1" lang="iw" sz="1600">
                <a:latin typeface="Merriweather"/>
                <a:ea typeface="Merriweather"/>
                <a:cs typeface="Merriweather"/>
                <a:sym typeface="Merriweather"/>
              </a:rPr>
              <a:t>interested</a:t>
            </a:r>
            <a:r>
              <a:rPr b="1" lang="iw" sz="1600">
                <a:latin typeface="Merriweather"/>
                <a:ea typeface="Merriweather"/>
                <a:cs typeface="Merriweather"/>
                <a:sym typeface="Merriweather"/>
              </a:rPr>
              <a:t> in a minimum value of actions per second, and not the exact number.</a:t>
            </a:r>
            <a:endParaRPr b="1" sz="1600">
              <a:latin typeface="Merriweather"/>
              <a:ea typeface="Merriweather"/>
              <a:cs typeface="Merriweather"/>
              <a:sym typeface="Merriweather"/>
            </a:endParaRPr>
          </a:p>
          <a:p>
            <a:pPr indent="-330200" lvl="1" marL="914400" rtl="0" algn="l">
              <a:spcBef>
                <a:spcPts val="0"/>
              </a:spcBef>
              <a:spcAft>
                <a:spcPts val="0"/>
              </a:spcAft>
              <a:buSzPts val="1600"/>
              <a:buFont typeface="Merriweather"/>
              <a:buChar char="◆"/>
            </a:pPr>
            <a:r>
              <a:rPr b="1" lang="iw" sz="1600">
                <a:latin typeface="Merriweather"/>
                <a:ea typeface="Merriweather"/>
                <a:cs typeface="Merriweather"/>
                <a:sym typeface="Merriweather"/>
              </a:rPr>
              <a:t>So the second model is a Logistic regression one, which predicts </a:t>
            </a:r>
            <a:r>
              <a:rPr b="1" lang="iw" sz="1600">
                <a:solidFill>
                  <a:schemeClr val="dk1"/>
                </a:solidFill>
                <a:latin typeface="Merriweather"/>
                <a:ea typeface="Merriweather"/>
                <a:cs typeface="Merriweather"/>
                <a:sym typeface="Merriweather"/>
              </a:rPr>
              <a:t>whether a CPU can reach and pass a minimum low threshold of actions per seconds.</a:t>
            </a:r>
            <a:endParaRPr b="1" sz="1600">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